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8"/>
  </p:notesMasterIdLst>
  <p:sldIdLst>
    <p:sldId id="256" r:id="rId2"/>
    <p:sldId id="275" r:id="rId3"/>
    <p:sldId id="259" r:id="rId4"/>
    <p:sldId id="260" r:id="rId5"/>
    <p:sldId id="261" r:id="rId6"/>
    <p:sldId id="262" r:id="rId7"/>
    <p:sldId id="274" r:id="rId8"/>
    <p:sldId id="303" r:id="rId9"/>
    <p:sldId id="266" r:id="rId10"/>
    <p:sldId id="267" r:id="rId11"/>
    <p:sldId id="268" r:id="rId12"/>
    <p:sldId id="269" r:id="rId13"/>
    <p:sldId id="270" r:id="rId14"/>
    <p:sldId id="276" r:id="rId15"/>
    <p:sldId id="301" r:id="rId16"/>
    <p:sldId id="282" r:id="rId17"/>
    <p:sldId id="283" r:id="rId18"/>
    <p:sldId id="290" r:id="rId19"/>
    <p:sldId id="304" r:id="rId20"/>
    <p:sldId id="305" r:id="rId21"/>
    <p:sldId id="291" r:id="rId22"/>
    <p:sldId id="296" r:id="rId23"/>
    <p:sldId id="306" r:id="rId24"/>
    <p:sldId id="297" r:id="rId25"/>
    <p:sldId id="298" r:id="rId26"/>
    <p:sldId id="30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576F9-6588-4975-9F59-8C1D7EAF62DD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B5F29-CB8F-48B6-A70A-1E2BD41BF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4C2C3-FF40-4752-B62B-7A6EA677F09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4316" y="8685856"/>
            <a:ext cx="2972115" cy="45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71" tIns="45286" rIns="90571" bIns="45286" anchor="b"/>
          <a:lstStyle/>
          <a:p>
            <a:pPr algn="r"/>
            <a:fld id="{FEB36AF8-0EEF-43FC-A97B-279A7ED66BB4}" type="slidenum">
              <a:rPr lang="en-US" sz="1200"/>
              <a:pPr algn="r"/>
              <a:t>17</a:t>
            </a:fld>
            <a:endParaRPr lang="en-US" sz="1200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8D9DF8-320E-4F2E-9B58-6621460141B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716"/>
            <a:ext cx="5030456" cy="411385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DA723-73E0-4906-8111-607B7715617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316" y="8685856"/>
            <a:ext cx="2972115" cy="45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71" tIns="45286" rIns="90571" bIns="45286" anchor="b"/>
          <a:lstStyle/>
          <a:p>
            <a:pPr algn="r"/>
            <a:fld id="{ACFF8B42-1CBF-4DB7-B81C-F6AC41B9DD0F}" type="slidenum">
              <a:rPr lang="en-US" sz="1200"/>
              <a:pPr algn="r"/>
              <a:t>22</a:t>
            </a:fld>
            <a:endParaRPr lang="en-US" sz="1200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9860A8-9726-4D80-9A82-75F6C066122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7B6E2-36F6-41B3-8D54-65F2334ACD3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316" y="8685856"/>
            <a:ext cx="2972115" cy="45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71" tIns="45286" rIns="90571" bIns="45286" anchor="b"/>
          <a:lstStyle/>
          <a:p>
            <a:pPr algn="r"/>
            <a:fld id="{F3A0F354-AB16-4099-B636-AC10E6A00B89}" type="slidenum">
              <a:rPr lang="en-US" sz="1200"/>
              <a:pPr algn="r"/>
              <a:t>6</a:t>
            </a:fld>
            <a:endParaRPr lang="en-US" sz="1200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631CB-7A65-4A18-95CE-58A9C91AD91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847A6-426C-4C4B-88BD-4AE1777278C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84316" y="8685856"/>
            <a:ext cx="2972115" cy="45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71" tIns="45286" rIns="90571" bIns="45286" anchor="b"/>
          <a:lstStyle/>
          <a:p>
            <a:pPr algn="r"/>
            <a:fld id="{74B998B9-3DED-45E8-9D24-0E1C3843C41F}" type="slidenum">
              <a:rPr lang="en-US" sz="1200"/>
              <a:pPr algn="r"/>
              <a:t>11</a:t>
            </a:fld>
            <a:endParaRPr lang="en-US" sz="1200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316" y="8685856"/>
            <a:ext cx="2972115" cy="45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71" tIns="45286" rIns="90571" bIns="45286" anchor="b"/>
          <a:lstStyle/>
          <a:p>
            <a:pPr algn="r"/>
            <a:fld id="{E2AC7C1E-6F5C-4D70-A8B0-D923E941A6E9}" type="slidenum">
              <a:rPr lang="en-US" sz="1200"/>
              <a:pPr algn="r"/>
              <a:t>12</a:t>
            </a:fld>
            <a:endParaRPr lang="en-US" sz="1200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9926EC-95B1-4768-86AA-A36F860D3B0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9E3D-00B8-4DB7-BEAF-64CA9BA05635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81A2-E8DE-4C89-8B6C-5030460A7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9E3D-00B8-4DB7-BEAF-64CA9BA05635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81A2-E8DE-4C89-8B6C-5030460A7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9E3D-00B8-4DB7-BEAF-64CA9BA05635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81A2-E8DE-4C89-8B6C-5030460A7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9E3D-00B8-4DB7-BEAF-64CA9BA05635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81A2-E8DE-4C89-8B6C-5030460A7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9E3D-00B8-4DB7-BEAF-64CA9BA05635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81A2-E8DE-4C89-8B6C-5030460A7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9E3D-00B8-4DB7-BEAF-64CA9BA05635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81A2-E8DE-4C89-8B6C-5030460A7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9E3D-00B8-4DB7-BEAF-64CA9BA05635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81A2-E8DE-4C89-8B6C-5030460A7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9E3D-00B8-4DB7-BEAF-64CA9BA05635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81A2-E8DE-4C89-8B6C-5030460A7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9E3D-00B8-4DB7-BEAF-64CA9BA05635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81A2-E8DE-4C89-8B6C-5030460A7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9E3D-00B8-4DB7-BEAF-64CA9BA05635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81A2-E8DE-4C89-8B6C-5030460A7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9E3D-00B8-4DB7-BEAF-64CA9BA05635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F081A2-E8DE-4C89-8B6C-5030460A70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B69E3D-00B8-4DB7-BEAF-64CA9BA05635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F081A2-E8DE-4C89-8B6C-5030460A70B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hyperlink" Target="http://www.hr.umich.edu/proposal2.htm" TargetMode="External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mich.edu/~advproj/CandidateEvaluationTool.doc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Introduction to Unconscious Bias</a:t>
            </a:r>
            <a:br>
              <a:rPr lang="en-US" sz="4400" dirty="0" smtClean="0"/>
            </a:br>
            <a:r>
              <a:rPr lang="en-US" sz="4400" dirty="0" smtClean="0"/>
              <a:t>Joan T. Schmelz </a:t>
            </a:r>
            <a:br>
              <a:rPr lang="en-US" sz="4400" dirty="0" smtClean="0"/>
            </a:br>
            <a:r>
              <a:rPr lang="en-US" sz="4400" dirty="0" smtClean="0"/>
              <a:t>University of Memphis</a:t>
            </a:r>
            <a:endParaRPr lang="en-US" sz="4400" dirty="0"/>
          </a:p>
        </p:txBody>
      </p:sp>
      <p:pic>
        <p:nvPicPr>
          <p:cNvPr id="8194" name="Picture 2" descr="C:\Documents and Settings\jschmelz\My Documents\Summer\2010_Mia_Ger\pictures\Gender_roles_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550" y="2819400"/>
            <a:ext cx="69469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Autofit/>
          </a:bodyPr>
          <a:lstStyle/>
          <a:p>
            <a:r>
              <a:rPr lang="en-US" dirty="0" smtClean="0"/>
              <a:t>Unconscious Bias: Fathers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5029200" cy="3806825"/>
          </a:xfrm>
        </p:spPr>
        <p:txBody>
          <a:bodyPr anchor="t"/>
          <a:lstStyle/>
          <a:p>
            <a:pPr>
              <a:buFontTx/>
              <a:buNone/>
              <a:defRPr/>
            </a:pPr>
            <a:r>
              <a:rPr lang="en-US" sz="2400" dirty="0" smtClean="0"/>
              <a:t>When evaluating identical applications:</a:t>
            </a:r>
          </a:p>
          <a:p>
            <a:pPr marL="457200" indent="-228600">
              <a:defRPr/>
            </a:pPr>
            <a:r>
              <a:rPr lang="en-US" sz="2400" dirty="0" smtClean="0"/>
              <a:t>Fathers were </a:t>
            </a:r>
            <a:r>
              <a:rPr lang="en-US" sz="2400" i="1" dirty="0" smtClean="0"/>
              <a:t>not</a:t>
            </a:r>
            <a:r>
              <a:rPr lang="en-US" sz="2400" dirty="0" smtClean="0"/>
              <a:t> disadvantaged in the hiring process.</a:t>
            </a:r>
          </a:p>
          <a:p>
            <a:pPr marL="457200" indent="-228600">
              <a:defRPr/>
            </a:pPr>
            <a:r>
              <a:rPr lang="en-US" sz="2400" dirty="0" smtClean="0"/>
              <a:t>Fathers were seen as </a:t>
            </a:r>
            <a:r>
              <a:rPr lang="en-US" sz="2400" i="1" dirty="0" smtClean="0"/>
              <a:t>more</a:t>
            </a:r>
            <a:r>
              <a:rPr lang="en-US" sz="2400" dirty="0" smtClean="0"/>
              <a:t> committed to paid work.</a:t>
            </a:r>
          </a:p>
          <a:p>
            <a:pPr marL="457200" indent="-228600">
              <a:defRPr/>
            </a:pPr>
            <a:r>
              <a:rPr lang="en-US" sz="2400" dirty="0" smtClean="0"/>
              <a:t> Fathers were offered </a:t>
            </a:r>
            <a:r>
              <a:rPr lang="en-US" sz="2400" i="1" dirty="0" smtClean="0"/>
              <a:t>higher</a:t>
            </a:r>
            <a:r>
              <a:rPr lang="en-US" sz="2400" dirty="0" smtClean="0"/>
              <a:t> starting salaries.</a:t>
            </a:r>
          </a:p>
          <a:p>
            <a:pPr marL="457200" indent="-228600">
              <a:defRPr/>
            </a:pPr>
            <a:endParaRPr lang="en-US" sz="2100" dirty="0" smtClean="0"/>
          </a:p>
        </p:txBody>
      </p:sp>
      <p:pic>
        <p:nvPicPr>
          <p:cNvPr id="13316" name="Picture 20" descr="BD182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905000"/>
            <a:ext cx="30861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1" descr="BD182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667000"/>
            <a:ext cx="30861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22"/>
          <p:cNvSpPr txBox="1">
            <a:spLocks noChangeArrowheads="1"/>
          </p:cNvSpPr>
          <p:nvPr/>
        </p:nvSpPr>
        <p:spPr bwMode="auto">
          <a:xfrm>
            <a:off x="6096000" y="2709863"/>
            <a:ext cx="1219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66"/>
                </a:solidFill>
              </a:rPr>
              <a:t>“Nonfather”</a:t>
            </a:r>
          </a:p>
        </p:txBody>
      </p:sp>
      <p:sp>
        <p:nvSpPr>
          <p:cNvPr id="13319" name="Text Box 23"/>
          <p:cNvSpPr txBox="1">
            <a:spLocks noChangeArrowheads="1"/>
          </p:cNvSpPr>
          <p:nvPr/>
        </p:nvSpPr>
        <p:spPr bwMode="auto">
          <a:xfrm>
            <a:off x="5943600" y="1947863"/>
            <a:ext cx="914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66"/>
                </a:solidFill>
              </a:rPr>
              <a:t>Father</a:t>
            </a:r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381000" y="6276975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000080"/>
                </a:solidFill>
              </a:rPr>
              <a:t>Correll</a:t>
            </a:r>
            <a:r>
              <a:rPr lang="en-US" dirty="0">
                <a:solidFill>
                  <a:srgbClr val="000080"/>
                </a:solidFill>
              </a:rPr>
              <a:t>, </a:t>
            </a:r>
            <a:r>
              <a:rPr lang="en-US" dirty="0" err="1">
                <a:solidFill>
                  <a:srgbClr val="000080"/>
                </a:solidFill>
              </a:rPr>
              <a:t>Benard</a:t>
            </a:r>
            <a:r>
              <a:rPr lang="en-US" dirty="0">
                <a:solidFill>
                  <a:srgbClr val="000080"/>
                </a:solidFill>
              </a:rPr>
              <a:t> and Paik (2007) </a:t>
            </a:r>
            <a:r>
              <a:rPr lang="en-US" i="1" dirty="0">
                <a:solidFill>
                  <a:srgbClr val="000080"/>
                </a:solidFill>
              </a:rPr>
              <a:t>American Journal of Sociology</a:t>
            </a:r>
            <a:r>
              <a:rPr lang="en-US" dirty="0">
                <a:solidFill>
                  <a:srgbClr val="000080"/>
                </a:solidFill>
              </a:rPr>
              <a:t>,  112 (5), 1297-1338.</a:t>
            </a:r>
          </a:p>
        </p:txBody>
      </p:sp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7213600" y="2332038"/>
            <a:ext cx="13716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80"/>
                </a:solidFill>
              </a:rPr>
              <a:t>Active in PTA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6868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400" dirty="0" smtClean="0"/>
              <a:t>Critical Mass Affects Use of Schemas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3810000" cy="4191001"/>
          </a:xfrm>
        </p:spPr>
        <p:txBody>
          <a:bodyPr anchor="t">
            <a:normAutofit fontScale="92500" lnSpcReduction="20000"/>
          </a:bodyPr>
          <a:lstStyle/>
          <a:p>
            <a:pPr marL="347663" indent="-347663">
              <a:defRPr/>
            </a:pPr>
            <a:r>
              <a:rPr lang="en-US" dirty="0" smtClean="0"/>
              <a:t>When there are many individuals, we differentiate among them and cannot rely on group-based schemas.</a:t>
            </a:r>
          </a:p>
          <a:p>
            <a:pPr marL="347663" indent="-347663">
              <a:buFontTx/>
              <a:buNone/>
              <a:defRPr/>
            </a:pPr>
            <a:endParaRPr lang="en-US" sz="2100" dirty="0" smtClean="0"/>
          </a:p>
          <a:p>
            <a:pPr marL="347663" indent="-347663">
              <a:defRPr/>
            </a:pPr>
            <a:r>
              <a:rPr lang="en-US" dirty="0" smtClean="0"/>
              <a:t>In both experimental and field settings, increasing the female share of those being rated increased ratings of female applicants and employees.</a:t>
            </a:r>
          </a:p>
          <a:p>
            <a:pPr marL="0" indent="0" eaLnBrk="1" hangingPunct="1">
              <a:buFontTx/>
              <a:buNone/>
              <a:defRPr/>
            </a:pPr>
            <a:endParaRPr lang="en-US" sz="3200" dirty="0" smtClean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381000" y="5953125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80"/>
                </a:solidFill>
              </a:rPr>
              <a:t>Valian</a:t>
            </a:r>
            <a:r>
              <a:rPr lang="en-US" sz="1600" dirty="0">
                <a:solidFill>
                  <a:srgbClr val="000080"/>
                </a:solidFill>
              </a:rPr>
              <a:t> (1998) </a:t>
            </a:r>
            <a:r>
              <a:rPr lang="en-US" sz="1600" i="1" dirty="0">
                <a:solidFill>
                  <a:srgbClr val="000080"/>
                </a:solidFill>
              </a:rPr>
              <a:t>Why So Slow? The Advancement of Women</a:t>
            </a:r>
            <a:r>
              <a:rPr lang="en-US" sz="1600" dirty="0">
                <a:solidFill>
                  <a:srgbClr val="000080"/>
                </a:solidFill>
              </a:rPr>
              <a:t>. Cambridge: MIT Press, p. 280; </a:t>
            </a:r>
          </a:p>
          <a:p>
            <a:r>
              <a:rPr lang="en-US" sz="1600" dirty="0" err="1">
                <a:solidFill>
                  <a:srgbClr val="000080"/>
                </a:solidFill>
              </a:rPr>
              <a:t>Heilman</a:t>
            </a:r>
            <a:r>
              <a:rPr lang="en-US" sz="1600" dirty="0">
                <a:solidFill>
                  <a:srgbClr val="000080"/>
                </a:solidFill>
              </a:rPr>
              <a:t> (1980) </a:t>
            </a:r>
            <a:r>
              <a:rPr lang="en-US" sz="1600" i="1" dirty="0">
                <a:solidFill>
                  <a:srgbClr val="000080"/>
                </a:solidFill>
              </a:rPr>
              <a:t>Organizational Behavior and Human Performance, 26: 386-395</a:t>
            </a:r>
            <a:r>
              <a:rPr lang="en-US" sz="1600" dirty="0">
                <a:solidFill>
                  <a:srgbClr val="000080"/>
                </a:solidFill>
              </a:rPr>
              <a:t>; </a:t>
            </a:r>
          </a:p>
          <a:p>
            <a:r>
              <a:rPr lang="en-US" sz="1600" dirty="0" err="1">
                <a:solidFill>
                  <a:srgbClr val="000080"/>
                </a:solidFill>
              </a:rPr>
              <a:t>Sackett</a:t>
            </a:r>
            <a:r>
              <a:rPr lang="en-US" sz="1600" dirty="0">
                <a:solidFill>
                  <a:srgbClr val="000080"/>
                </a:solidFill>
              </a:rPr>
              <a:t> et al (1991), </a:t>
            </a:r>
            <a:r>
              <a:rPr lang="en-US" sz="1600" i="1" dirty="0">
                <a:solidFill>
                  <a:srgbClr val="000080"/>
                </a:solidFill>
              </a:rPr>
              <a:t>Journal of Applied Psychology, 76(2): 263-267</a:t>
            </a:r>
            <a:r>
              <a:rPr lang="en-US" sz="1600" i="1" dirty="0" smtClean="0">
                <a:solidFill>
                  <a:srgbClr val="000080"/>
                </a:solidFill>
              </a:rPr>
              <a:t>.</a:t>
            </a:r>
            <a:endParaRPr lang="en-US" sz="1600" i="1" dirty="0">
              <a:solidFill>
                <a:srgbClr val="000080"/>
              </a:solidFill>
            </a:endParaRPr>
          </a:p>
        </p:txBody>
      </p:sp>
      <p:pic>
        <p:nvPicPr>
          <p:cNvPr id="5" name="Picture 2" descr="C:\Documents and Settings\jschmelz\My Documents\Summer\2010_Mia_Ger\pictures\gen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7275" y="1606383"/>
            <a:ext cx="3819525" cy="4032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5150" y="685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Accumulation of Advantage and Disadvantage…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" y="2057400"/>
            <a:ext cx="5562600" cy="4495800"/>
          </a:xfrm>
        </p:spPr>
        <p:txBody>
          <a:bodyPr anchor="t">
            <a:normAutofit/>
          </a:bodyPr>
          <a:lstStyle/>
          <a:p>
            <a:pPr marL="346075" indent="-346075" eaLnBrk="1" hangingPunct="1"/>
            <a:r>
              <a:rPr lang="en-US" sz="2400" dirty="0" smtClean="0"/>
              <a:t>Any one slight may seem minor, but since small imbalances and disadvantages accrue, they can have major consequences in </a:t>
            </a:r>
          </a:p>
          <a:p>
            <a:pPr marL="711835" lvl="1" indent="-346075"/>
            <a:r>
              <a:rPr lang="en-US" sz="2200" dirty="0" smtClean="0"/>
              <a:t>Salary</a:t>
            </a:r>
          </a:p>
          <a:p>
            <a:pPr marL="711835" lvl="1" indent="-346075"/>
            <a:r>
              <a:rPr lang="en-US" sz="2200" dirty="0" smtClean="0"/>
              <a:t>Promotion</a:t>
            </a:r>
          </a:p>
          <a:p>
            <a:pPr marL="711835" lvl="1" indent="-346075"/>
            <a:r>
              <a:rPr lang="en-US" sz="2200" dirty="0" smtClean="0"/>
              <a:t>Prestige</a:t>
            </a:r>
          </a:p>
          <a:p>
            <a:pPr marL="711835" lvl="1" indent="-346075"/>
            <a:r>
              <a:rPr lang="en-US" sz="2200" dirty="0" smtClean="0"/>
              <a:t>Advancement to leadership positions.</a:t>
            </a:r>
          </a:p>
          <a:p>
            <a:pPr marL="346075" indent="-346075" eaLnBrk="1" hangingPunct="1"/>
            <a:r>
              <a:rPr lang="en-US" sz="2400" dirty="0" smtClean="0"/>
              <a:t>“Mountains are molehills piled one on top of the other.”  (</a:t>
            </a:r>
            <a:r>
              <a:rPr lang="en-US" sz="2400" dirty="0" err="1" smtClean="0"/>
              <a:t>Valian</a:t>
            </a:r>
            <a:r>
              <a:rPr lang="en-US" sz="2400" dirty="0" smtClean="0"/>
              <a:t>, 1998, p. 4)</a:t>
            </a:r>
          </a:p>
        </p:txBody>
      </p:sp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76200" y="6096000"/>
            <a:ext cx="8915400" cy="61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Merton (1948) </a:t>
            </a:r>
            <a:r>
              <a:rPr lang="en-US" i="1" dirty="0">
                <a:solidFill>
                  <a:srgbClr val="000080"/>
                </a:solidFill>
              </a:rPr>
              <a:t>Antioch Review</a:t>
            </a:r>
            <a:r>
              <a:rPr lang="en-US" dirty="0">
                <a:solidFill>
                  <a:srgbClr val="000080"/>
                </a:solidFill>
              </a:rPr>
              <a:t>, 8, 193-210 and (1968) </a:t>
            </a:r>
            <a:r>
              <a:rPr lang="en-US" i="1" dirty="0">
                <a:solidFill>
                  <a:srgbClr val="000080"/>
                </a:solidFill>
              </a:rPr>
              <a:t>Science</a:t>
            </a:r>
            <a:r>
              <a:rPr lang="en-US" dirty="0">
                <a:solidFill>
                  <a:srgbClr val="000080"/>
                </a:solidFill>
              </a:rPr>
              <a:t>, 159, 56-63.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80"/>
                </a:solidFill>
              </a:rPr>
              <a:t>Valian</a:t>
            </a:r>
            <a:r>
              <a:rPr lang="en-US" dirty="0">
                <a:solidFill>
                  <a:srgbClr val="000080"/>
                </a:solidFill>
              </a:rPr>
              <a:t> (1998) </a:t>
            </a:r>
            <a:r>
              <a:rPr lang="en-US" i="1" dirty="0">
                <a:solidFill>
                  <a:srgbClr val="000080"/>
                </a:solidFill>
              </a:rPr>
              <a:t>Why So Slow? The Advancement of Women</a:t>
            </a:r>
            <a:r>
              <a:rPr lang="en-US" dirty="0">
                <a:solidFill>
                  <a:srgbClr val="000080"/>
                </a:solidFill>
              </a:rPr>
              <a:t>. Cambridge: MIT Press, p. 280.</a:t>
            </a:r>
          </a:p>
        </p:txBody>
      </p:sp>
      <p:pic>
        <p:nvPicPr>
          <p:cNvPr id="3074" name="Picture 2" descr="C:\Documents and Settings\jschmelz\My Documents\Summer\2010_Mia_Ger\pictures\Cartoon_See_Saw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1650" y="2324100"/>
            <a:ext cx="3181350" cy="3209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Impact of Schemas on Careers: </a:t>
            </a:r>
            <a:br>
              <a:rPr lang="en-US" dirty="0" smtClean="0"/>
            </a:br>
            <a:r>
              <a:rPr lang="en-US" dirty="0" smtClean="0"/>
              <a:t>Processes for Different Groups Are Similar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590801"/>
            <a:ext cx="4648200" cy="3962400"/>
          </a:xfrm>
        </p:spPr>
        <p:txBody>
          <a:bodyPr anchor="t">
            <a:normAutofit/>
          </a:bodyPr>
          <a:lstStyle/>
          <a:p>
            <a:pPr marL="341313" indent="-341313" eaLnBrk="1" hangingPunct="1">
              <a:lnSpc>
                <a:spcPct val="80000"/>
              </a:lnSpc>
              <a:buFontTx/>
              <a:buNone/>
              <a:tabLst>
                <a:tab pos="865188" algn="l"/>
              </a:tabLst>
            </a:pPr>
            <a:endParaRPr lang="en-US" sz="2800" dirty="0" smtClean="0"/>
          </a:p>
          <a:p>
            <a:pPr lvl="1" eaLnBrk="1" hangingPunct="1">
              <a:lnSpc>
                <a:spcPct val="80000"/>
              </a:lnSpc>
              <a:buClr>
                <a:srgbClr val="000080"/>
              </a:buClr>
              <a:buSzPct val="75000"/>
              <a:buFont typeface="Courier New" pitchFamily="49" charset="0"/>
              <a:buChar char="o"/>
              <a:tabLst>
                <a:tab pos="865188" algn="l"/>
              </a:tabLst>
            </a:pPr>
            <a:r>
              <a:rPr lang="en-US" sz="2800" dirty="0" smtClean="0"/>
              <a:t>Importance and impact of schemas</a:t>
            </a:r>
            <a:r>
              <a:rPr lang="en-US" sz="2800" i="1" dirty="0" smtClean="0"/>
              <a:t>	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  <a:buClr>
                <a:srgbClr val="000080"/>
              </a:buClr>
              <a:buSzPct val="75000"/>
              <a:buFont typeface="Courier New" pitchFamily="49" charset="0"/>
              <a:buChar char="o"/>
              <a:tabLst>
                <a:tab pos="865188" algn="l"/>
              </a:tabLst>
            </a:pPr>
            <a:r>
              <a:rPr lang="en-US" sz="2800" dirty="0" smtClean="0"/>
              <a:t>Lack of critical mass leads to reliance on schemas </a:t>
            </a:r>
          </a:p>
          <a:p>
            <a:pPr lvl="1" eaLnBrk="1" hangingPunct="1">
              <a:lnSpc>
                <a:spcPct val="80000"/>
              </a:lnSpc>
              <a:buClr>
                <a:srgbClr val="000080"/>
              </a:buClr>
              <a:buSzPct val="75000"/>
              <a:buFont typeface="Courier New" pitchFamily="49" charset="0"/>
              <a:buChar char="o"/>
              <a:tabLst>
                <a:tab pos="865188" algn="l"/>
              </a:tabLst>
            </a:pPr>
            <a:r>
              <a:rPr lang="en-US" sz="2800" dirty="0" smtClean="0"/>
              <a:t>Evaluation bias operates</a:t>
            </a:r>
          </a:p>
          <a:p>
            <a:pPr lvl="1" eaLnBrk="1" hangingPunct="1">
              <a:lnSpc>
                <a:spcPct val="80000"/>
              </a:lnSpc>
              <a:buClr>
                <a:srgbClr val="000080"/>
              </a:buClr>
              <a:buSzPct val="75000"/>
              <a:buFont typeface="Courier New" pitchFamily="49" charset="0"/>
              <a:buChar char="o"/>
              <a:tabLst>
                <a:tab pos="865188" algn="l"/>
              </a:tabLst>
            </a:pPr>
            <a:r>
              <a:rPr lang="en-US" sz="2800" dirty="0" smtClean="0"/>
              <a:t>Accumulation of disadvantages operates</a:t>
            </a:r>
          </a:p>
          <a:p>
            <a:pPr marL="341313" indent="-341313" eaLnBrk="1" hangingPunct="1">
              <a:lnSpc>
                <a:spcPct val="80000"/>
              </a:lnSpc>
              <a:buFontTx/>
              <a:buNone/>
              <a:tabLst>
                <a:tab pos="865188" algn="l"/>
              </a:tabLst>
            </a:pPr>
            <a:endParaRPr lang="en-US" sz="2800" dirty="0" smtClean="0"/>
          </a:p>
          <a:p>
            <a:pPr marL="341313" indent="-341313" eaLnBrk="1" hangingPunct="1">
              <a:lnSpc>
                <a:spcPct val="80000"/>
              </a:lnSpc>
              <a:buFontTx/>
              <a:buNone/>
              <a:tabLst>
                <a:tab pos="865188" algn="l"/>
              </a:tabLst>
            </a:pPr>
            <a:endParaRPr lang="en-US" sz="2400" dirty="0" smtClean="0"/>
          </a:p>
        </p:txBody>
      </p:sp>
      <p:pic>
        <p:nvPicPr>
          <p:cNvPr id="7170" name="Picture 2" descr="C:\Documents and Settings\jschmelz\My Documents\Summer\2010_Mia_Ger\pictures\GROUP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1" y="2971801"/>
            <a:ext cx="35814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12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We Do about Unconscious Bias?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3124200" cy="2971800"/>
          </a:xfrm>
        </p:spPr>
        <p:txBody>
          <a:bodyPr anchor="t"/>
          <a:lstStyle/>
          <a:p>
            <a:r>
              <a:rPr lang="en-US" dirty="0" smtClean="0"/>
              <a:t>Awareness</a:t>
            </a:r>
          </a:p>
          <a:p>
            <a:r>
              <a:rPr lang="en-US" dirty="0" smtClean="0"/>
              <a:t>Policies</a:t>
            </a:r>
          </a:p>
          <a:p>
            <a:r>
              <a:rPr lang="en-US" dirty="0" smtClean="0"/>
              <a:t>Practices</a:t>
            </a:r>
          </a:p>
          <a:p>
            <a:r>
              <a:rPr lang="en-US" dirty="0" smtClean="0"/>
              <a:t>Accountability</a:t>
            </a:r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C:\Documents and Settings\jschmelz\My Documents\Summer\2010_Mia_Ger\pictures\spotlight_istock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599" y="2419350"/>
            <a:ext cx="4507255" cy="3448050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05600" y="5334000"/>
            <a:ext cx="990600" cy="6096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5791200"/>
            <a:ext cx="8229600" cy="7620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Example: Search Committee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9600" y="2438400"/>
            <a:ext cx="4495800" cy="3429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start a job 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29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 a search committee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an ad targeting a specific sub-discipline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Advertize the 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Wait for the applications to pour in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2362200"/>
            <a:ext cx="6096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3"/>
                </a:solidFill>
              </a:rPr>
              <a:t>0.    </a:t>
            </a:r>
            <a:r>
              <a:rPr lang="en-US" sz="2600" dirty="0" smtClean="0"/>
              <a:t>Recruitment of the Applicant Pool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486400"/>
            <a:ext cx="8382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If you follow this standard practice, odds are that the racial and gender diversity of your applicant pool will look a lot like your current dept. If you want the pool to be more diverse, you have to work a bit harder.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Recruitment of the Applicant Pool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480"/>
            <a:ext cx="4038600" cy="4693920"/>
          </a:xfrm>
        </p:spPr>
        <p:txBody>
          <a:bodyPr anchor="t">
            <a:normAutofit fontScale="92500" lnSpcReduction="10000"/>
          </a:bodyPr>
          <a:lstStyle/>
          <a:p>
            <a:r>
              <a:rPr lang="en-US" dirty="0" smtClean="0"/>
              <a:t>Recruit proactively year-round </a:t>
            </a:r>
          </a:p>
          <a:p>
            <a:r>
              <a:rPr lang="en-US" dirty="0" smtClean="0"/>
              <a:t>Recruit from wider range of institutions</a:t>
            </a:r>
          </a:p>
          <a:p>
            <a:r>
              <a:rPr lang="en-US" dirty="0" smtClean="0"/>
              <a:t>Recruit specifically for underrepresented groups</a:t>
            </a:r>
          </a:p>
          <a:p>
            <a:r>
              <a:rPr lang="en-US" dirty="0" smtClean="0"/>
              <a:t>Use of “open searches” (broad vs. narrow job definitions) </a:t>
            </a:r>
          </a:p>
          <a:p>
            <a:r>
              <a:rPr lang="en-US" dirty="0" smtClean="0"/>
              <a:t>If possible, advertize for multiple positions at once (cluster hiring).</a:t>
            </a:r>
          </a:p>
        </p:txBody>
      </p:sp>
      <p:pic>
        <p:nvPicPr>
          <p:cNvPr id="1026" name="Picture 2" descr="C:\Documents and Settings\jschmelz\My Documents\Summer\2010_Mia_Ger\pictures\diversity_4-.jpg"/>
          <p:cNvPicPr>
            <a:picLocks noChangeAspect="1" noChangeArrowheads="1"/>
          </p:cNvPicPr>
          <p:nvPr/>
        </p:nvPicPr>
        <p:blipFill>
          <a:blip r:embed="rId2" cstate="print"/>
          <a:srcRect l="36480" t="17376" r="9600" b="13032"/>
          <a:stretch>
            <a:fillRect/>
          </a:stretch>
        </p:blipFill>
        <p:spPr bwMode="auto">
          <a:xfrm>
            <a:off x="4724400" y="1992959"/>
            <a:ext cx="4038600" cy="3839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1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Active Recruiting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752601"/>
            <a:ext cx="5638800" cy="4800600"/>
          </a:xfrm>
        </p:spPr>
        <p:txBody>
          <a:bodyPr anchor="t"/>
          <a:lstStyle/>
          <a:p>
            <a:pPr marL="346075" indent="-346075" eaLnBrk="1" hangingPunct="1">
              <a:defRPr/>
            </a:pPr>
            <a:r>
              <a:rPr lang="en-US" sz="2200" dirty="0" smtClean="0"/>
              <a:t>Widen the range of institutions from which you recruit.</a:t>
            </a:r>
          </a:p>
          <a:p>
            <a:pPr marL="346075" indent="-346075" eaLnBrk="1" hangingPunct="1">
              <a:defRPr/>
            </a:pPr>
            <a:endParaRPr lang="en-US" sz="700" dirty="0" smtClean="0"/>
          </a:p>
          <a:p>
            <a:pPr marL="346075" indent="-346075" eaLnBrk="1" hangingPunct="1">
              <a:defRPr/>
            </a:pPr>
            <a:r>
              <a:rPr lang="en-US" sz="2200" dirty="0" smtClean="0"/>
              <a:t>Consider candidates, including women and minorities, who may currently be thriving at less well-ranked institutions. They may be there because of:</a:t>
            </a:r>
          </a:p>
          <a:p>
            <a:pPr marL="711835" lvl="1" indent="-346075">
              <a:defRPr/>
            </a:pPr>
            <a:r>
              <a:rPr lang="en-US" sz="1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Early career decisions based on factors other than ranking of institution</a:t>
            </a:r>
          </a:p>
          <a:p>
            <a:pPr marL="711835" lvl="1" indent="-346075">
              <a:defRPr/>
            </a:pPr>
            <a:r>
              <a:rPr lang="en-US" sz="2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Past discrimination by top tier institutions</a:t>
            </a:r>
          </a:p>
          <a:p>
            <a:pPr marL="711835" lvl="1" indent="-346075">
              <a:defRPr/>
            </a:pPr>
            <a:r>
              <a:rPr lang="en-US" sz="2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Candidate’s own internalization of schemas</a:t>
            </a:r>
            <a:endParaRPr lang="en-US" dirty="0" smtClean="0"/>
          </a:p>
        </p:txBody>
      </p:sp>
      <p:pic>
        <p:nvPicPr>
          <p:cNvPr id="27652" name="Picture 7" descr="bd05503_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943600" y="2590800"/>
            <a:ext cx="2432050" cy="2319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838200"/>
            <a:ext cx="8763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Search Committee: Composition Matters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038600"/>
          </a:xfrm>
        </p:spPr>
        <p:txBody>
          <a:bodyPr anchor="t"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/>
              <a:t>Study of Racial Diversity in Jury Deliberations: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2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/>
              <a:t>Compared with all-white juries, diverse juries deliberating about an African American defendant:</a:t>
            </a:r>
          </a:p>
          <a:p>
            <a:pPr marL="457200" lvl="1" indent="-228600" eaLnBrk="1" hangingPunct="1">
              <a:lnSpc>
                <a:spcPct val="90000"/>
              </a:lnSpc>
            </a:pPr>
            <a:r>
              <a:rPr lang="en-US" sz="2400" dirty="0" smtClean="0"/>
              <a:t>Took longer to discuss the case</a:t>
            </a:r>
          </a:p>
          <a:p>
            <a:pPr marL="457200" lvl="1" indent="-228600" eaLnBrk="1" hangingPunct="1">
              <a:lnSpc>
                <a:spcPct val="90000"/>
              </a:lnSpc>
            </a:pPr>
            <a:r>
              <a:rPr lang="en-US" sz="2400" dirty="0" smtClean="0"/>
              <a:t>Mentioned more facts</a:t>
            </a:r>
          </a:p>
          <a:p>
            <a:pPr marL="457200" lvl="1" indent="-228600" eaLnBrk="1" hangingPunct="1">
              <a:lnSpc>
                <a:spcPct val="90000"/>
              </a:lnSpc>
            </a:pPr>
            <a:r>
              <a:rPr lang="en-US" sz="2400" dirty="0" smtClean="0"/>
              <a:t>Made fewer inaccurate statements</a:t>
            </a:r>
          </a:p>
          <a:p>
            <a:pPr marL="457200" lvl="1" indent="-228600" eaLnBrk="1" hangingPunct="1">
              <a:lnSpc>
                <a:spcPct val="90000"/>
              </a:lnSpc>
            </a:pPr>
            <a:r>
              <a:rPr lang="en-US" sz="2400" dirty="0" smtClean="0"/>
              <a:t>Left fewer inaccurate statements uncorrected</a:t>
            </a:r>
          </a:p>
          <a:p>
            <a:pPr marL="457200" lvl="1" indent="-228600" eaLnBrk="1" hangingPunct="1">
              <a:lnSpc>
                <a:spcPct val="90000"/>
              </a:lnSpc>
            </a:pPr>
            <a:r>
              <a:rPr lang="en-US" sz="2400" dirty="0" smtClean="0"/>
              <a:t>Discussed more race-related issues</a:t>
            </a:r>
          </a:p>
          <a:p>
            <a:pPr marL="457200" lvl="1" indent="-228600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/>
              <a:t>Jury deliberations are analogous to faculty search deliberations.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04800" y="6276975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rgbClr val="000080"/>
                </a:solidFill>
              </a:rPr>
              <a:t>Sommers</a:t>
            </a:r>
            <a:r>
              <a:rPr lang="en-US" dirty="0">
                <a:solidFill>
                  <a:srgbClr val="000080"/>
                </a:solidFill>
              </a:rPr>
              <a:t> (2006) Journal of Personality and Social Psychology, 90 (4), 597-612.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</a:t>
            </a:r>
            <a:r>
              <a:rPr lang="en-US" dirty="0" smtClean="0"/>
              <a:t>continue a </a:t>
            </a:r>
            <a:r>
              <a:rPr lang="en-US" dirty="0" smtClean="0"/>
              <a:t>job 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29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Search committee picks ‘best’ candidates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Applications sit in a file drawer in chair’s office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Faculty invited to browse through the files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‘Best’ candidates are invited to campus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5486400"/>
            <a:ext cx="8382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This is the easiest, least painful way to go through this process. Efforts may be made to avoid </a:t>
            </a:r>
            <a:r>
              <a:rPr lang="en-US" sz="2100" i="1" dirty="0" smtClean="0"/>
              <a:t>conscious</a:t>
            </a:r>
            <a:r>
              <a:rPr lang="en-US" sz="2100" dirty="0" smtClean="0"/>
              <a:t> bias and prejudice, but opportunities abound for unconscious bias to dominate the selection.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620000" cy="1143000"/>
          </a:xfrm>
        </p:spPr>
        <p:txBody>
          <a:bodyPr/>
          <a:lstStyle/>
          <a:p>
            <a:r>
              <a:rPr lang="en-US" dirty="0" smtClean="0"/>
              <a:t>Big Thanks: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-Abigail Stewart (Univ. of Mich.)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-Meg Urry (Yale Univ.)</a:t>
            </a:r>
          </a:p>
          <a:p>
            <a:pPr lvl="1"/>
            <a:r>
              <a:rPr lang="en-US" sz="3000" dirty="0" smtClean="0"/>
              <a:t>Slides</a:t>
            </a:r>
          </a:p>
          <a:p>
            <a:pPr lvl="1"/>
            <a:r>
              <a:rPr lang="en-US" sz="3000" dirty="0" smtClean="0"/>
              <a:t>R</a:t>
            </a:r>
            <a:r>
              <a:rPr lang="en-US" sz="3000" dirty="0" smtClean="0">
                <a:solidFill>
                  <a:schemeClr val="tx1"/>
                </a:solidFill>
              </a:rPr>
              <a:t>eferences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Information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Plenary Talk for the AAS Winter meeting in Seattle?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>
            <a:hlinkClick r:id="rId3"/>
          </p:cNvPr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563" y="6019800"/>
            <a:ext cx="12255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93000" y="6096000"/>
            <a:ext cx="10414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3" name="Rectangle 5"/>
          <p:cNvSpPr>
            <a:spLocks/>
          </p:cNvSpPr>
          <p:nvPr/>
        </p:nvSpPr>
        <p:spPr bwMode="auto">
          <a:xfrm>
            <a:off x="990600" y="457200"/>
            <a:ext cx="71628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>
              <a:defRPr/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+mj-lt"/>
                <a:sym typeface="Arial" charset="0"/>
              </a:rPr>
              <a:t>Candidate Evaluation Tool</a:t>
            </a:r>
          </a:p>
        </p:txBody>
      </p:sp>
      <p:sp>
        <p:nvSpPr>
          <p:cNvPr id="35846" name="Rectangle 6">
            <a:hlinkClick r:id="rId6"/>
          </p:cNvPr>
          <p:cNvSpPr>
            <a:spLocks/>
          </p:cNvSpPr>
          <p:nvPr/>
        </p:nvSpPr>
        <p:spPr bwMode="auto">
          <a:xfrm>
            <a:off x="1981200" y="6172200"/>
            <a:ext cx="5235215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400" u="sng" dirty="0">
                <a:solidFill>
                  <a:schemeClr val="accent2">
                    <a:lumMod val="75000"/>
                  </a:schemeClr>
                </a:solidFill>
                <a:sym typeface="Arial" charset="0"/>
                <a:hlinkClick r:id="rId6"/>
              </a:rPr>
              <a:t>http://www.umich.edu/%7Eadvproj/CandidateEvaluationTool.doc</a:t>
            </a:r>
            <a:endParaRPr lang="en-US" sz="1400" u="sng" dirty="0">
              <a:solidFill>
                <a:schemeClr val="accent2">
                  <a:lumMod val="75000"/>
                </a:schemeClr>
              </a:solidFill>
              <a:sym typeface="Arial" charset="0"/>
            </a:endParaRPr>
          </a:p>
        </p:txBody>
      </p:sp>
      <p:pic>
        <p:nvPicPr>
          <p:cNvPr id="35847" name="Picture 7" descr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76300" y="3276600"/>
            <a:ext cx="7391400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8" descr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00" y="1371600"/>
            <a:ext cx="830580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Focus on Multiple Specific Criteria </a:t>
            </a:r>
            <a:br>
              <a:rPr lang="en-US" dirty="0" smtClean="0"/>
            </a:br>
            <a:r>
              <a:rPr lang="en-US" dirty="0" smtClean="0"/>
              <a:t>during Evaluation</a:t>
            </a:r>
          </a:p>
        </p:txBody>
      </p:sp>
      <p:sp>
        <p:nvSpPr>
          <p:cNvPr id="3481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09600" y="2060575"/>
            <a:ext cx="7924800" cy="3730625"/>
          </a:xfrm>
        </p:spPr>
        <p:txBody>
          <a:bodyPr anchor="t">
            <a:noAutofit/>
          </a:bodyPr>
          <a:lstStyle/>
          <a:p>
            <a:r>
              <a:rPr lang="en-US" sz="2400" dirty="0" smtClean="0"/>
              <a:t>Decrease ambiguity of the criteria for the job. Specify</a:t>
            </a:r>
          </a:p>
          <a:p>
            <a:pPr lvl="1"/>
            <a:r>
              <a:rPr lang="en-US" sz="2200" dirty="0" smtClean="0"/>
              <a:t> evaluations of scholarly productivity</a:t>
            </a:r>
          </a:p>
          <a:p>
            <a:pPr lvl="1"/>
            <a:r>
              <a:rPr lang="en-US" sz="2200" dirty="0" smtClean="0"/>
              <a:t>research funding</a:t>
            </a:r>
          </a:p>
          <a:p>
            <a:pPr lvl="1"/>
            <a:r>
              <a:rPr lang="en-US" sz="2200" dirty="0" smtClean="0"/>
              <a:t>teaching ability</a:t>
            </a:r>
          </a:p>
          <a:p>
            <a:pPr lvl="1"/>
            <a:r>
              <a:rPr lang="en-US" sz="2200" dirty="0" smtClean="0"/>
              <a:t>fit with the department’s priorities.</a:t>
            </a:r>
          </a:p>
          <a:p>
            <a:pPr eaLnBrk="1" hangingPunct="1"/>
            <a:r>
              <a:rPr lang="en-US" sz="2400" dirty="0" smtClean="0"/>
              <a:t>Weigh judgments that reflect examination of all materials and direct contact with the candidate.</a:t>
            </a:r>
          </a:p>
          <a:p>
            <a:r>
              <a:rPr lang="en-US" sz="2400" dirty="0" smtClean="0"/>
              <a:t>Consistent use of evidence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Increase/document knowledge of candidates</a:t>
            </a:r>
          </a:p>
          <a:p>
            <a:r>
              <a:rPr lang="en-US" sz="2400" dirty="0" smtClean="0"/>
              <a:t>Avoid use of global judgments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1874837" y="6273800"/>
            <a:ext cx="5516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80"/>
                </a:solidFill>
              </a:rPr>
              <a:t>Bauer and </a:t>
            </a:r>
            <a:r>
              <a:rPr lang="en-US" sz="2000" dirty="0" err="1">
                <a:solidFill>
                  <a:srgbClr val="000080"/>
                </a:solidFill>
              </a:rPr>
              <a:t>Baltes</a:t>
            </a:r>
            <a:r>
              <a:rPr lang="en-US" sz="2000" dirty="0">
                <a:solidFill>
                  <a:srgbClr val="000080"/>
                </a:solidFill>
              </a:rPr>
              <a:t>, 2002, </a:t>
            </a:r>
            <a:r>
              <a:rPr lang="en-US" sz="2000" i="1" dirty="0">
                <a:solidFill>
                  <a:srgbClr val="000080"/>
                </a:solidFill>
              </a:rPr>
              <a:t>Sex Roles 9/10, 465</a:t>
            </a:r>
            <a:r>
              <a:rPr lang="en-US" sz="2000" i="1" dirty="0" smtClean="0">
                <a:solidFill>
                  <a:srgbClr val="000080"/>
                </a:solidFill>
              </a:rPr>
              <a:t>.</a:t>
            </a:r>
            <a:endParaRPr lang="en-US" sz="2000" dirty="0">
              <a:solidFill>
                <a:srgbClr val="0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Letters of Recommendation for Successful Medical School Faculty Applicants: </a:t>
            </a:r>
            <a:r>
              <a:rPr lang="en-US" dirty="0" smtClean="0">
                <a:solidFill>
                  <a:srgbClr val="002060"/>
                </a:solidFill>
              </a:rPr>
              <a:t>Differences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2590800"/>
            <a:ext cx="3352800" cy="29718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dirty="0" smtClean="0"/>
              <a:t>Letters for men:</a:t>
            </a:r>
          </a:p>
          <a:p>
            <a:pPr lvl="1" eaLnBrk="1" hangingPunct="1">
              <a:buFont typeface="Times" pitchFamily="18" charset="0"/>
              <a:buChar char="•"/>
            </a:pPr>
            <a:r>
              <a:rPr lang="en-US" sz="2000" dirty="0" smtClean="0"/>
              <a:t>Longer</a:t>
            </a:r>
          </a:p>
          <a:p>
            <a:pPr lvl="1" eaLnBrk="1" hangingPunct="1">
              <a:buFont typeface="Times" pitchFamily="18" charset="0"/>
              <a:buChar char="•"/>
            </a:pPr>
            <a:r>
              <a:rPr lang="en-US" sz="2000" dirty="0" smtClean="0"/>
              <a:t>More references to:</a:t>
            </a:r>
          </a:p>
          <a:p>
            <a:pPr lvl="2" eaLnBrk="1" hangingPunct="1">
              <a:buFont typeface="Times" pitchFamily="18" charset="0"/>
              <a:buChar char="•"/>
            </a:pPr>
            <a:r>
              <a:rPr lang="en-US" sz="2000" dirty="0" smtClean="0"/>
              <a:t>CV </a:t>
            </a:r>
          </a:p>
          <a:p>
            <a:pPr lvl="2" eaLnBrk="1" hangingPunct="1">
              <a:buFont typeface="Times" pitchFamily="18" charset="0"/>
              <a:buChar char="•"/>
            </a:pPr>
            <a:r>
              <a:rPr lang="en-US" sz="2000" dirty="0" smtClean="0"/>
              <a:t>Publications</a:t>
            </a:r>
          </a:p>
          <a:p>
            <a:pPr lvl="2" eaLnBrk="1" hangingPunct="1">
              <a:buFont typeface="Times" pitchFamily="18" charset="0"/>
              <a:buChar char="•"/>
            </a:pPr>
            <a:r>
              <a:rPr lang="en-US" sz="2000" dirty="0" smtClean="0"/>
              <a:t>Patients</a:t>
            </a:r>
          </a:p>
          <a:p>
            <a:pPr lvl="2" eaLnBrk="1" hangingPunct="1">
              <a:buFont typeface="Times" pitchFamily="18" charset="0"/>
              <a:buChar char="•"/>
            </a:pPr>
            <a:r>
              <a:rPr lang="en-US" sz="2000" dirty="0" smtClean="0"/>
              <a:t>Colleagues</a:t>
            </a:r>
          </a:p>
          <a:p>
            <a:pPr eaLnBrk="1" hangingPunct="1">
              <a:buFont typeface="Times" pitchFamily="18" charset="0"/>
              <a:buChar char="•"/>
            </a:pPr>
            <a:endParaRPr lang="en-US" sz="2000" dirty="0" smtClean="0"/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19600" y="2430463"/>
            <a:ext cx="4114800" cy="435133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dirty="0" smtClean="0"/>
              <a:t>Letters for women :</a:t>
            </a:r>
          </a:p>
          <a:p>
            <a:pPr lvl="1" eaLnBrk="1" hangingPunct="1">
              <a:buFont typeface="Times" pitchFamily="18" charset="0"/>
              <a:buChar char="•"/>
            </a:pPr>
            <a:r>
              <a:rPr lang="en-US" sz="2000" dirty="0" smtClean="0"/>
              <a:t>Shorter</a:t>
            </a:r>
          </a:p>
          <a:p>
            <a:pPr lvl="1" eaLnBrk="1" hangingPunct="1">
              <a:buFont typeface="Times" pitchFamily="18" charset="0"/>
              <a:buChar char="•"/>
            </a:pPr>
            <a:r>
              <a:rPr lang="en-US" sz="2000" dirty="0" smtClean="0"/>
              <a:t>More references to personal life</a:t>
            </a:r>
          </a:p>
          <a:p>
            <a:pPr lvl="1" eaLnBrk="1" hangingPunct="1">
              <a:buFont typeface="Times" pitchFamily="18" charset="0"/>
              <a:buChar char="•"/>
            </a:pPr>
            <a:r>
              <a:rPr lang="en-US" sz="2000" dirty="0" smtClean="0"/>
              <a:t>More “doubt raisers” (hedges, faint praise, and irrelevancies)</a:t>
            </a:r>
          </a:p>
          <a:p>
            <a:pPr lvl="2" eaLnBrk="1" hangingPunct="1">
              <a:buFontTx/>
              <a:buNone/>
            </a:pPr>
            <a:r>
              <a:rPr lang="en-US" sz="1800" i="1" dirty="0" smtClean="0"/>
              <a:t>“It’s amazing how much she’s accomplished</a:t>
            </a:r>
            <a:r>
              <a:rPr lang="en-US" sz="1800" dirty="0" smtClean="0"/>
              <a:t>.”</a:t>
            </a:r>
          </a:p>
          <a:p>
            <a:pPr lvl="2" eaLnBrk="1" hangingPunct="1">
              <a:buFontTx/>
              <a:buNone/>
            </a:pPr>
            <a:r>
              <a:rPr lang="en-US" sz="1800" dirty="0" smtClean="0"/>
              <a:t>“</a:t>
            </a:r>
            <a:r>
              <a:rPr lang="en-US" sz="1800" i="1" dirty="0" smtClean="0"/>
              <a:t>It appears her health is stable</a:t>
            </a:r>
            <a:r>
              <a:rPr lang="en-US" sz="1800" dirty="0" smtClean="0"/>
              <a:t>.”</a:t>
            </a:r>
          </a:p>
          <a:p>
            <a:pPr lvl="2" eaLnBrk="1" hangingPunct="1">
              <a:buFontTx/>
              <a:buNone/>
            </a:pPr>
            <a:r>
              <a:rPr lang="en-US" sz="1800" dirty="0" smtClean="0"/>
              <a:t>“</a:t>
            </a:r>
            <a:r>
              <a:rPr lang="en-US" sz="1800" i="1" dirty="0" smtClean="0"/>
              <a:t>She is close to my wife</a:t>
            </a:r>
            <a:r>
              <a:rPr lang="en-US" sz="1800" dirty="0" smtClean="0"/>
              <a:t>.”</a:t>
            </a:r>
          </a:p>
        </p:txBody>
      </p:sp>
      <p:pic>
        <p:nvPicPr>
          <p:cNvPr id="39941" name="Picture 8" descr="letter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562350"/>
            <a:ext cx="29718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Text Box 9"/>
          <p:cNvSpPr txBox="1">
            <a:spLocks noChangeArrowheads="1"/>
          </p:cNvSpPr>
          <p:nvPr/>
        </p:nvSpPr>
        <p:spPr bwMode="auto">
          <a:xfrm>
            <a:off x="990600" y="6286500"/>
            <a:ext cx="7010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000" dirty="0" err="1">
                <a:solidFill>
                  <a:srgbClr val="000080"/>
                </a:solidFill>
              </a:rPr>
              <a:t>Trix</a:t>
            </a:r>
            <a:r>
              <a:rPr lang="en-US" sz="2000" dirty="0">
                <a:solidFill>
                  <a:srgbClr val="000080"/>
                </a:solidFill>
              </a:rPr>
              <a:t> &amp; </a:t>
            </a:r>
            <a:r>
              <a:rPr lang="en-US" sz="2000" dirty="0" err="1">
                <a:solidFill>
                  <a:srgbClr val="000080"/>
                </a:solidFill>
              </a:rPr>
              <a:t>Psenka</a:t>
            </a:r>
            <a:r>
              <a:rPr lang="en-US" sz="2000" dirty="0">
                <a:solidFill>
                  <a:srgbClr val="000080"/>
                </a:solidFill>
              </a:rPr>
              <a:t> (2003) </a:t>
            </a:r>
            <a:r>
              <a:rPr lang="en-US" sz="2000" i="1" dirty="0">
                <a:solidFill>
                  <a:srgbClr val="000080"/>
                </a:solidFill>
              </a:rPr>
              <a:t>Discourse &amp; Society</a:t>
            </a:r>
            <a:r>
              <a:rPr lang="en-US" sz="2000" dirty="0">
                <a:solidFill>
                  <a:srgbClr val="000080"/>
                </a:solidFill>
              </a:rPr>
              <a:t>, </a:t>
            </a:r>
            <a:r>
              <a:rPr lang="en-US" sz="2000" dirty="0" err="1">
                <a:solidFill>
                  <a:srgbClr val="000080"/>
                </a:solidFill>
              </a:rPr>
              <a:t>Vol</a:t>
            </a:r>
            <a:r>
              <a:rPr lang="en-US" sz="2000" dirty="0">
                <a:solidFill>
                  <a:srgbClr val="000080"/>
                </a:solidFill>
              </a:rPr>
              <a:t> 14(2): 191-220.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</a:t>
            </a:r>
            <a:r>
              <a:rPr lang="en-US" sz="4000" dirty="0" smtClean="0"/>
              <a:t>should we evaluate candidates?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29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criteria before looking at 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all applications based on the same criteria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candidates that meet the criteria become part of the “long short list”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long short list candidates get phone interviews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jschmelz\My Documents\Summer\2010_Mia_Ger\pictures\whin121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937" y="228601"/>
            <a:ext cx="7782127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jschmelz\My Documents\Summer\2010_Mia_Ger\pictures\diversity_sta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76708"/>
            <a:ext cx="8762999" cy="585368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828801" y="0"/>
            <a:ext cx="716279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7200" b="1" cap="none" spc="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Astronomy </a:t>
            </a:r>
            <a:r>
              <a:rPr lang="en-US" sz="7200" b="1" cap="none" spc="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Workforce of the Future</a:t>
            </a:r>
            <a:endParaRPr lang="en-US" sz="7200" b="1" cap="none" spc="0" dirty="0">
              <a:ln w="12700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6227802"/>
            <a:ext cx="899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Excellence has no gender or race or sexual orientation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352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How Did I Get Here? - Role of Unconscious Bias in Career Paths</a:t>
            </a:r>
          </a:p>
          <a:p>
            <a:pPr>
              <a:buNone/>
            </a:pPr>
            <a:r>
              <a:rPr lang="en-US" sz="2200" dirty="0" smtClean="0"/>
              <a:t>	Patricia Knezek (NOAO/WIYN Consortium, Inc.)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Nibbled to Death by Ducks: The Accumulation of Disadvantage</a:t>
            </a:r>
          </a:p>
          <a:p>
            <a:pPr>
              <a:buNone/>
            </a:pPr>
            <a:r>
              <a:rPr lang="en-US" sz="2200" dirty="0" smtClean="0"/>
              <a:t>	Caroline E. Simpson (Florida International Univ.)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Actions by Junior Faculty in Addressing Unconscious Bias</a:t>
            </a:r>
          </a:p>
          <a:p>
            <a:pPr>
              <a:buNone/>
            </a:pPr>
            <a:r>
              <a:rPr lang="en-US" sz="2200" dirty="0" smtClean="0"/>
              <a:t>	Michele Montgomery (Univ. of Central Florida)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Schemas: Non-conscious Hypotheses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1" y="1828800"/>
            <a:ext cx="8610600" cy="4800600"/>
          </a:xfrm>
          <a:noFill/>
        </p:spPr>
        <p:txBody>
          <a:bodyPr anchor="t"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Expectations or stereotypes influence our judgments of others (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regardless of our own group</a:t>
            </a:r>
            <a:r>
              <a:rPr lang="en-US" dirty="0" smtClean="0"/>
              <a:t>). </a:t>
            </a:r>
          </a:p>
          <a:p>
            <a:pPr eaLnBrk="1" hangingPunct="1"/>
            <a:r>
              <a:rPr lang="en-US" dirty="0" smtClean="0"/>
              <a:t>Gender:</a:t>
            </a:r>
          </a:p>
          <a:p>
            <a:pPr lvl="1"/>
            <a:r>
              <a:rPr lang="en-US" dirty="0" smtClean="0"/>
              <a:t>Men judging women; women judging women</a:t>
            </a:r>
          </a:p>
          <a:p>
            <a:pPr lvl="1"/>
            <a:r>
              <a:rPr lang="en-US" dirty="0" smtClean="0"/>
              <a:t>Men and women BOTH downplay the contributions of women</a:t>
            </a:r>
          </a:p>
          <a:p>
            <a:r>
              <a:rPr lang="en-US" dirty="0" smtClean="0"/>
              <a:t>Race/ethnicity</a:t>
            </a:r>
          </a:p>
          <a:p>
            <a:pPr lvl="1"/>
            <a:r>
              <a:rPr lang="en-US" dirty="0" smtClean="0"/>
              <a:t>Whites judging minorities; minorities judging minorities</a:t>
            </a:r>
          </a:p>
          <a:p>
            <a:pPr lvl="1"/>
            <a:r>
              <a:rPr lang="en-US" dirty="0" smtClean="0"/>
              <a:t>Whites and minorities                                                                  BOTH downplay the                                                         contributions of                                                                  minorities</a:t>
            </a:r>
          </a:p>
          <a:p>
            <a:pPr eaLnBrk="1" hangingPunct="1"/>
            <a:r>
              <a:rPr lang="en-US" dirty="0" smtClean="0"/>
              <a:t>Unconscious bias is                                                                  NOT discrimination</a:t>
            </a:r>
          </a:p>
        </p:txBody>
      </p:sp>
      <p:pic>
        <p:nvPicPr>
          <p:cNvPr id="5124" name="Picture 16" descr="schem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573587"/>
            <a:ext cx="4876800" cy="2132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Schemas 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7924800" cy="3654425"/>
          </a:xfrm>
        </p:spPr>
        <p:txBody>
          <a:bodyPr anchor="t">
            <a:normAutofit lnSpcReduction="10000"/>
          </a:bodyPr>
          <a:lstStyle/>
          <a:p>
            <a:pPr marL="339725" indent="-339725"/>
            <a:r>
              <a:rPr lang="en-US" sz="3200" dirty="0" smtClean="0"/>
              <a:t>influence group members’ expectations about how they will be judged.</a:t>
            </a:r>
          </a:p>
          <a:p>
            <a:pPr marL="339725" indent="-339725" eaLnBrk="1" hangingPunct="1"/>
            <a:r>
              <a:rPr lang="en-US" sz="3200" dirty="0" smtClean="0"/>
              <a:t>allow efficient, if sometimes inaccurate, processing of information.</a:t>
            </a:r>
          </a:p>
          <a:p>
            <a:pPr marL="339725" indent="-339725" eaLnBrk="1" hangingPunct="1"/>
            <a:r>
              <a:rPr lang="en-US" sz="3200" dirty="0" smtClean="0"/>
              <a:t>often conflict with consciously held or “explicit” attitudes.</a:t>
            </a:r>
          </a:p>
          <a:p>
            <a:pPr marL="339725" indent="-339725" eaLnBrk="1" hangingPunct="1"/>
            <a:r>
              <a:rPr lang="en-US" sz="3200" dirty="0" smtClean="0"/>
              <a:t>change based on experience/exposure.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304800" y="5842980"/>
            <a:ext cx="8610600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</a:pPr>
            <a:r>
              <a:rPr lang="en-US" sz="1600" dirty="0" err="1">
                <a:solidFill>
                  <a:srgbClr val="000080"/>
                </a:solidFill>
              </a:rPr>
              <a:t>Nosek</a:t>
            </a:r>
            <a:r>
              <a:rPr lang="en-US" sz="1600" dirty="0">
                <a:solidFill>
                  <a:srgbClr val="000080"/>
                </a:solidFill>
              </a:rPr>
              <a:t>, </a:t>
            </a:r>
            <a:r>
              <a:rPr lang="en-US" sz="1600" dirty="0" err="1">
                <a:solidFill>
                  <a:srgbClr val="000080"/>
                </a:solidFill>
              </a:rPr>
              <a:t>Banaji</a:t>
            </a:r>
            <a:r>
              <a:rPr lang="en-US" sz="1600" dirty="0">
                <a:solidFill>
                  <a:srgbClr val="000080"/>
                </a:solidFill>
              </a:rPr>
              <a:t>, &amp; Greenwald (2002). </a:t>
            </a:r>
            <a:r>
              <a:rPr lang="en-US" sz="1600" i="1" dirty="0">
                <a:solidFill>
                  <a:srgbClr val="000080"/>
                </a:solidFill>
              </a:rPr>
              <a:t>Group Dynamics: Theory, Research and Practice</a:t>
            </a:r>
            <a:r>
              <a:rPr lang="en-US" sz="1600" dirty="0">
                <a:solidFill>
                  <a:srgbClr val="000080"/>
                </a:solidFill>
              </a:rPr>
              <a:t>, 6, 101-115.                                                                                            </a:t>
            </a:r>
          </a:p>
          <a:p>
            <a:pPr marL="0" lvl="1">
              <a:spcBef>
                <a:spcPct val="20000"/>
              </a:spcBef>
            </a:pPr>
            <a:r>
              <a:rPr lang="en-US" sz="1600" dirty="0">
                <a:solidFill>
                  <a:srgbClr val="000080"/>
                </a:solidFill>
              </a:rPr>
              <a:t>Fiske, Cuddy, Glick, &amp; </a:t>
            </a:r>
            <a:r>
              <a:rPr lang="en-US" sz="1600" dirty="0" err="1">
                <a:solidFill>
                  <a:srgbClr val="000080"/>
                </a:solidFill>
              </a:rPr>
              <a:t>Xu</a:t>
            </a:r>
            <a:r>
              <a:rPr lang="en-US" sz="1600" dirty="0">
                <a:solidFill>
                  <a:srgbClr val="000080"/>
                </a:solidFill>
              </a:rPr>
              <a:t> (2002). </a:t>
            </a:r>
            <a:r>
              <a:rPr lang="en-US" sz="1600" i="1" dirty="0">
                <a:solidFill>
                  <a:srgbClr val="000080"/>
                </a:solidFill>
              </a:rPr>
              <a:t>Journal of Personality and Social Psychology, 82</a:t>
            </a:r>
            <a:r>
              <a:rPr lang="en-US" sz="1600" dirty="0">
                <a:solidFill>
                  <a:srgbClr val="000080"/>
                </a:solidFill>
              </a:rPr>
              <a:t>(6), 878-902.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Schemas are culturally shared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0"/>
            <a:ext cx="4191000" cy="3730625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Both men and women hold them about gender.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Both whites and people of color hold them about race/ethnicity.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People are often not aware of them.</a:t>
            </a:r>
          </a:p>
          <a:p>
            <a:pPr marL="685800" lvl="1" indent="-228600"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	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800" dirty="0" smtClean="0"/>
          </a:p>
          <a:p>
            <a:pPr eaLnBrk="1" hangingPunct="1">
              <a:lnSpc>
                <a:spcPct val="80000"/>
              </a:lnSpc>
            </a:pPr>
            <a:endParaRPr lang="en-US" sz="800" b="1" dirty="0" smtClean="0"/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62000" y="6257925"/>
            <a:ext cx="769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80"/>
                </a:solidFill>
              </a:rPr>
              <a:t>Fiske (2002). </a:t>
            </a:r>
            <a:r>
              <a:rPr lang="en-US" i="1" dirty="0">
                <a:solidFill>
                  <a:srgbClr val="000080"/>
                </a:solidFill>
              </a:rPr>
              <a:t>Current Directions in Psychological Science, 11</a:t>
            </a:r>
            <a:r>
              <a:rPr lang="en-US" dirty="0">
                <a:solidFill>
                  <a:srgbClr val="000080"/>
                </a:solidFill>
              </a:rPr>
              <a:t>, 123-128.</a:t>
            </a:r>
          </a:p>
        </p:txBody>
      </p:sp>
      <p:pic>
        <p:nvPicPr>
          <p:cNvPr id="2050" name="Picture 2" descr="C:\Documents and Settings\jschmelz\My Documents\Summer\2010_Mia_Ger\pictures\unbranded-male--female-urban-steel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4900" y="2171700"/>
            <a:ext cx="3390900" cy="339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Schemas are applied more often under circumstances of: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667000"/>
            <a:ext cx="3733800" cy="3349625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Lack of critical mass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Time pressure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Stress from competing tasks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Ambiguity (including lack of information)</a:t>
            </a:r>
          </a:p>
          <a:p>
            <a:pPr marL="685800" lvl="1" indent="-228600"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800" b="1" dirty="0" smtClean="0"/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38200" y="6257925"/>
            <a:ext cx="741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80"/>
                </a:solidFill>
              </a:rPr>
              <a:t>Fiske (2002). </a:t>
            </a:r>
            <a:r>
              <a:rPr lang="en-US" i="1" dirty="0">
                <a:solidFill>
                  <a:srgbClr val="000080"/>
                </a:solidFill>
              </a:rPr>
              <a:t>Current Directions in Psychological Science, 11</a:t>
            </a:r>
            <a:r>
              <a:rPr lang="en-US" dirty="0">
                <a:solidFill>
                  <a:srgbClr val="000080"/>
                </a:solidFill>
              </a:rPr>
              <a:t>, 123-128.</a:t>
            </a:r>
          </a:p>
        </p:txBody>
      </p:sp>
      <p:pic>
        <p:nvPicPr>
          <p:cNvPr id="1027" name="Picture 3" descr="C:\Documents and Settings\jschmelz\My Documents\Summer\2010_Mia_Ger\pictures\ist2_2205340-toon-male-female-symbol.jpg"/>
          <p:cNvPicPr>
            <a:picLocks noChangeAspect="1" noChangeArrowheads="1"/>
          </p:cNvPicPr>
          <p:nvPr/>
        </p:nvPicPr>
        <p:blipFill>
          <a:blip r:embed="rId3" cstate="print"/>
          <a:srcRect t="7579"/>
          <a:stretch>
            <a:fillRect/>
          </a:stretch>
        </p:blipFill>
        <p:spPr bwMode="auto">
          <a:xfrm>
            <a:off x="4343400" y="2188270"/>
            <a:ext cx="4648200" cy="3221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jschmelz\My Documents\Summer\2010_Mia_Ger\pictures\resu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3286" y="2197100"/>
            <a:ext cx="6440714" cy="45085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When Do Schemas Affect Evaluation Outcomes?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71800"/>
            <a:ext cx="2819400" cy="3657600"/>
          </a:xfrm>
        </p:spPr>
        <p:txBody>
          <a:bodyPr anchor="t">
            <a:normAutofit/>
          </a:bodyPr>
          <a:lstStyle/>
          <a:p>
            <a:pPr marL="341313" indent="-341313" eaLnBrk="1" hangingPunct="1">
              <a:lnSpc>
                <a:spcPct val="90000"/>
              </a:lnSpc>
            </a:pPr>
            <a:r>
              <a:rPr lang="en-US" sz="2800" dirty="0" smtClean="0"/>
              <a:t>Resumes</a:t>
            </a:r>
          </a:p>
          <a:p>
            <a:pPr marL="341313" indent="-341313" eaLnBrk="1" hangingPunct="1">
              <a:lnSpc>
                <a:spcPct val="90000"/>
              </a:lnSpc>
            </a:pPr>
            <a:r>
              <a:rPr lang="en-US" sz="2800" dirty="0" smtClean="0"/>
              <a:t>Job credentials</a:t>
            </a:r>
          </a:p>
          <a:p>
            <a:pPr marL="341313" indent="-341313" eaLnBrk="1" hangingPunct="1">
              <a:lnSpc>
                <a:spcPct val="90000"/>
              </a:lnSpc>
            </a:pPr>
            <a:r>
              <a:rPr lang="en-US" sz="2800" dirty="0" smtClean="0"/>
              <a:t>Fellowships</a:t>
            </a:r>
          </a:p>
          <a:p>
            <a:pPr marL="341313" indent="-341313" eaLnBrk="1" hangingPunct="1">
              <a:lnSpc>
                <a:spcPct val="90000"/>
              </a:lnSpc>
            </a:pPr>
            <a:r>
              <a:rPr lang="en-US" sz="2800" dirty="0" smtClean="0"/>
              <a:t>Hiring</a:t>
            </a:r>
          </a:p>
          <a:p>
            <a:pPr marL="341313" indent="-341313" eaLnBrk="1" hangingPunct="1">
              <a:lnSpc>
                <a:spcPct val="90000"/>
              </a:lnSpc>
            </a:pPr>
            <a:r>
              <a:rPr lang="en-US" sz="2800" dirty="0" smtClean="0"/>
              <a:t>Awards</a:t>
            </a:r>
          </a:p>
          <a:p>
            <a:pPr marL="341313" indent="-341313" eaLnBrk="1" hangingPunct="1">
              <a:lnSpc>
                <a:spcPct val="90000"/>
              </a:lnSpc>
            </a:pPr>
            <a:r>
              <a:rPr lang="en-US" sz="2800" dirty="0" smtClean="0"/>
              <a:t>Promotion</a:t>
            </a:r>
          </a:p>
          <a:p>
            <a:pPr marL="341313" indent="-341313"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Unconscious Bias: Gender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828801"/>
            <a:ext cx="4648200" cy="4419600"/>
          </a:xfrm>
        </p:spPr>
        <p:txBody>
          <a:bodyPr anchor="t">
            <a:noAutofit/>
          </a:bodyPr>
          <a:lstStyle/>
          <a:p>
            <a:r>
              <a:rPr lang="en-US" sz="2100" dirty="0" smtClean="0"/>
              <a:t>Teams of male and female university psych profs (search committees)</a:t>
            </a:r>
          </a:p>
          <a:p>
            <a:r>
              <a:rPr lang="en-US" sz="2100" dirty="0" smtClean="0"/>
              <a:t>Evaluate candidates for an open position (assist </a:t>
            </a:r>
            <a:r>
              <a:rPr lang="en-US" sz="2100" dirty="0" err="1" smtClean="0"/>
              <a:t>prof</a:t>
            </a:r>
            <a:r>
              <a:rPr lang="en-US" sz="2100" dirty="0" smtClean="0"/>
              <a:t> of psych) </a:t>
            </a:r>
          </a:p>
          <a:p>
            <a:pPr eaLnBrk="1" hangingPunct="1"/>
            <a:r>
              <a:rPr lang="en-US" sz="2100" dirty="0" smtClean="0"/>
              <a:t>Application packages for Karen and Brian are identical except for name</a:t>
            </a:r>
          </a:p>
          <a:p>
            <a:pPr eaLnBrk="1" hangingPunct="1"/>
            <a:r>
              <a:rPr lang="en-US" sz="2100" dirty="0" smtClean="0"/>
              <a:t>Search committees preferred 2:1 to hire Brian over Karen</a:t>
            </a:r>
          </a:p>
          <a:p>
            <a:pPr eaLnBrk="1" hangingPunct="1"/>
            <a:r>
              <a:rPr lang="en-US" sz="2100" dirty="0" smtClean="0"/>
              <a:t>When evaluating a more experienced record (at the point of promotion to tenure), reservations were expressed 4 times more often when the name was female. </a:t>
            </a:r>
          </a:p>
        </p:txBody>
      </p:sp>
      <p:pic>
        <p:nvPicPr>
          <p:cNvPr id="11268" name="Picture 20" descr="BD18204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95900" y="2362200"/>
            <a:ext cx="3086100" cy="2000250"/>
          </a:xfrm>
        </p:spPr>
      </p:pic>
      <p:pic>
        <p:nvPicPr>
          <p:cNvPr id="11269" name="Picture 21" descr="BD1820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200400"/>
            <a:ext cx="30861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22"/>
          <p:cNvSpPr txBox="1">
            <a:spLocks noChangeArrowheads="1"/>
          </p:cNvSpPr>
          <p:nvPr/>
        </p:nvSpPr>
        <p:spPr bwMode="auto">
          <a:xfrm>
            <a:off x="5867400" y="32385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000080"/>
                </a:solidFill>
              </a:rPr>
              <a:t>Brian</a:t>
            </a:r>
            <a:endParaRPr lang="en-US" sz="1100" b="1">
              <a:solidFill>
                <a:srgbClr val="000080"/>
              </a:solidFill>
            </a:endParaRPr>
          </a:p>
        </p:txBody>
      </p:sp>
      <p:sp>
        <p:nvSpPr>
          <p:cNvPr id="11271" name="Text Box 23"/>
          <p:cNvSpPr txBox="1">
            <a:spLocks noChangeArrowheads="1"/>
          </p:cNvSpPr>
          <p:nvPr/>
        </p:nvSpPr>
        <p:spPr bwMode="auto">
          <a:xfrm>
            <a:off x="5486400" y="24003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000080"/>
                </a:solidFill>
              </a:rPr>
              <a:t>Karen</a:t>
            </a:r>
            <a:endParaRPr lang="en-US" sz="1100" b="1">
              <a:solidFill>
                <a:srgbClr val="000080"/>
              </a:solidFill>
            </a:endParaRPr>
          </a:p>
        </p:txBody>
      </p:sp>
      <p:sp>
        <p:nvSpPr>
          <p:cNvPr id="11272" name="Rectangle 26"/>
          <p:cNvSpPr>
            <a:spLocks noChangeArrowheads="1"/>
          </p:cNvSpPr>
          <p:nvPr/>
        </p:nvSpPr>
        <p:spPr bwMode="auto">
          <a:xfrm>
            <a:off x="1524000" y="6267450"/>
            <a:ext cx="670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err="1">
                <a:solidFill>
                  <a:srgbClr val="000080"/>
                </a:solidFill>
              </a:rPr>
              <a:t>Steinpreis</a:t>
            </a:r>
            <a:r>
              <a:rPr lang="en-US" sz="2000" dirty="0">
                <a:solidFill>
                  <a:srgbClr val="000080"/>
                </a:solidFill>
              </a:rPr>
              <a:t>, Anders, &amp; </a:t>
            </a:r>
            <a:r>
              <a:rPr lang="en-US" sz="2000" dirty="0" err="1">
                <a:solidFill>
                  <a:srgbClr val="000080"/>
                </a:solidFill>
              </a:rPr>
              <a:t>Ritzke</a:t>
            </a:r>
            <a:r>
              <a:rPr lang="en-US" sz="2000" dirty="0">
                <a:solidFill>
                  <a:srgbClr val="000080"/>
                </a:solidFill>
              </a:rPr>
              <a:t> (1999) </a:t>
            </a:r>
            <a:r>
              <a:rPr lang="en-US" sz="2000" i="1" dirty="0">
                <a:solidFill>
                  <a:srgbClr val="000080"/>
                </a:solidFill>
              </a:rPr>
              <a:t>Sex Roles</a:t>
            </a:r>
            <a:r>
              <a:rPr lang="en-US" sz="2000" dirty="0">
                <a:solidFill>
                  <a:srgbClr val="000080"/>
                </a:solidFill>
              </a:rPr>
              <a:t>, 41, 509.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Unconscious Bias: Mothers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09600" y="2212975"/>
            <a:ext cx="5029200" cy="4416425"/>
          </a:xfrm>
        </p:spPr>
        <p:txBody>
          <a:bodyPr anchor="t"/>
          <a:lstStyle/>
          <a:p>
            <a:pPr>
              <a:buFontTx/>
              <a:buNone/>
              <a:defRPr/>
            </a:pPr>
            <a:r>
              <a:rPr lang="en-US" sz="2100" dirty="0" smtClean="0"/>
              <a:t>When evaluating identical applications:</a:t>
            </a:r>
          </a:p>
          <a:p>
            <a:pPr marL="457200" indent="-228600">
              <a:defRPr/>
            </a:pPr>
            <a:r>
              <a:rPr lang="en-US" sz="2100" dirty="0" smtClean="0"/>
              <a:t>Evaluators rated mothers as less competent and committed to paid work than </a:t>
            </a:r>
            <a:r>
              <a:rPr lang="en-US" sz="2100" dirty="0" err="1" smtClean="0"/>
              <a:t>nonmothers</a:t>
            </a:r>
            <a:r>
              <a:rPr lang="en-US" sz="2100" dirty="0" smtClean="0"/>
              <a:t>.  </a:t>
            </a:r>
          </a:p>
          <a:p>
            <a:pPr marL="457200" indent="-228600">
              <a:defRPr/>
            </a:pPr>
            <a:r>
              <a:rPr lang="en-US" sz="2100" dirty="0" smtClean="0"/>
              <a:t>Prospective employers called mothers back about half as often.</a:t>
            </a:r>
          </a:p>
          <a:p>
            <a:pPr marL="457200" indent="-228600">
              <a:defRPr/>
            </a:pPr>
            <a:r>
              <a:rPr lang="en-US" sz="2100" dirty="0" smtClean="0"/>
              <a:t>Mothers were less likely to be recommended for hire, promotion, and management.</a:t>
            </a:r>
          </a:p>
          <a:p>
            <a:pPr marL="457200" indent="-228600">
              <a:defRPr/>
            </a:pPr>
            <a:r>
              <a:rPr lang="en-US" sz="2100" dirty="0" smtClean="0"/>
              <a:t>Mothers  were offered lower starting salaries.</a:t>
            </a:r>
          </a:p>
          <a:p>
            <a:pPr marL="457200" indent="-228600">
              <a:defRPr/>
            </a:pPr>
            <a:endParaRPr lang="en-US" sz="2100" dirty="0" smtClean="0"/>
          </a:p>
        </p:txBody>
      </p:sp>
      <p:pic>
        <p:nvPicPr>
          <p:cNvPr id="12292" name="Picture 20" descr="BD182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905000"/>
            <a:ext cx="30861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21" descr="BD182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7900" y="2724150"/>
            <a:ext cx="30861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22"/>
          <p:cNvSpPr txBox="1">
            <a:spLocks noChangeArrowheads="1"/>
          </p:cNvSpPr>
          <p:nvPr/>
        </p:nvSpPr>
        <p:spPr bwMode="auto">
          <a:xfrm>
            <a:off x="6162675" y="2817813"/>
            <a:ext cx="1219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66"/>
                </a:solidFill>
              </a:rPr>
              <a:t>“Nonmother”</a:t>
            </a:r>
          </a:p>
        </p:txBody>
      </p:sp>
      <p:sp>
        <p:nvSpPr>
          <p:cNvPr id="12295" name="Text Box 23"/>
          <p:cNvSpPr txBox="1">
            <a:spLocks noChangeArrowheads="1"/>
          </p:cNvSpPr>
          <p:nvPr/>
        </p:nvSpPr>
        <p:spPr bwMode="auto">
          <a:xfrm>
            <a:off x="5943600" y="1947863"/>
            <a:ext cx="914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66"/>
                </a:solidFill>
              </a:rPr>
              <a:t>Mother</a:t>
            </a:r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381000" y="6276975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000080"/>
                </a:solidFill>
              </a:rPr>
              <a:t>Correll</a:t>
            </a:r>
            <a:r>
              <a:rPr lang="en-US" dirty="0">
                <a:solidFill>
                  <a:srgbClr val="000080"/>
                </a:solidFill>
              </a:rPr>
              <a:t>, </a:t>
            </a:r>
            <a:r>
              <a:rPr lang="en-US" dirty="0" err="1">
                <a:solidFill>
                  <a:srgbClr val="000080"/>
                </a:solidFill>
              </a:rPr>
              <a:t>Benard</a:t>
            </a:r>
            <a:r>
              <a:rPr lang="en-US" dirty="0">
                <a:solidFill>
                  <a:srgbClr val="000080"/>
                </a:solidFill>
              </a:rPr>
              <a:t> and Paik (2007) </a:t>
            </a:r>
            <a:r>
              <a:rPr lang="en-US" i="1" dirty="0">
                <a:solidFill>
                  <a:srgbClr val="000080"/>
                </a:solidFill>
              </a:rPr>
              <a:t>American Journal of Sociology</a:t>
            </a:r>
            <a:r>
              <a:rPr lang="en-US" dirty="0">
                <a:solidFill>
                  <a:srgbClr val="000080"/>
                </a:solidFill>
              </a:rPr>
              <a:t>,  112 (5), 1297-1338.</a:t>
            </a:r>
          </a:p>
        </p:txBody>
      </p:sp>
      <p:sp>
        <p:nvSpPr>
          <p:cNvPr id="12297" name="TextBox 9"/>
          <p:cNvSpPr txBox="1">
            <a:spLocks noChangeArrowheads="1"/>
          </p:cNvSpPr>
          <p:nvPr/>
        </p:nvSpPr>
        <p:spPr bwMode="auto">
          <a:xfrm>
            <a:off x="7315200" y="2362200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80"/>
                </a:solidFill>
              </a:rPr>
              <a:t>Active in PTA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2577</TotalTime>
  <Words>1328</Words>
  <Application>Microsoft Office PowerPoint</Application>
  <PresentationFormat>On-screen Show (4:3)</PresentationFormat>
  <Paragraphs>200</Paragraphs>
  <Slides>26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Introduction to Unconscious Bias Joan T. Schmelz  University of Memphis</vt:lpstr>
      <vt:lpstr>Big Thanks:</vt:lpstr>
      <vt:lpstr>Schemas: Non-conscious Hypotheses</vt:lpstr>
      <vt:lpstr>Schemas …</vt:lpstr>
      <vt:lpstr>Schemas are culturally shared</vt:lpstr>
      <vt:lpstr>Schemas are applied more often under circumstances of:</vt:lpstr>
      <vt:lpstr>When Do Schemas Affect Evaluation Outcomes?</vt:lpstr>
      <vt:lpstr>Unconscious Bias: Gender</vt:lpstr>
      <vt:lpstr>Unconscious Bias: Mothers</vt:lpstr>
      <vt:lpstr>Unconscious Bias: Fathers</vt:lpstr>
      <vt:lpstr>Critical Mass Affects Use of Schemas</vt:lpstr>
      <vt:lpstr>Accumulation of Advantage and Disadvantage…</vt:lpstr>
      <vt:lpstr>Impact of Schemas on Careers:  Processes for Different Groups Are Similar</vt:lpstr>
      <vt:lpstr>What Can We Do about Unconscious Bias?</vt:lpstr>
      <vt:lpstr>How do we start a job search?</vt:lpstr>
      <vt:lpstr>Recruitment of the Applicant Pool</vt:lpstr>
      <vt:lpstr>Active Recruiting</vt:lpstr>
      <vt:lpstr>Search Committee: Composition Matters</vt:lpstr>
      <vt:lpstr>How do we continue a job search?</vt:lpstr>
      <vt:lpstr>Slide 20</vt:lpstr>
      <vt:lpstr>Focus on Multiple Specific Criteria  during Evaluation</vt:lpstr>
      <vt:lpstr>Letters of Recommendation for Successful Medical School Faculty Applicants: Differences</vt:lpstr>
      <vt:lpstr>How should we evaluate candidates?</vt:lpstr>
      <vt:lpstr>Slide 24</vt:lpstr>
      <vt:lpstr>Slide 25</vt:lpstr>
      <vt:lpstr>Speakers</vt:lpstr>
    </vt:vector>
  </TitlesOfParts>
  <Company>The University of Memphis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jschmelz</dc:creator>
  <cp:lastModifiedBy>jschmelz</cp:lastModifiedBy>
  <cp:revision>166</cp:revision>
  <dcterms:created xsi:type="dcterms:W3CDTF">2010-04-08T18:21:44Z</dcterms:created>
  <dcterms:modified xsi:type="dcterms:W3CDTF">2010-05-19T17:25:43Z</dcterms:modified>
</cp:coreProperties>
</file>